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9"/>
    </p:embeddedFont>
    <p:embeddedFont>
      <p:font typeface="Martel Sans Light" charset="1" panose="00000400000000000000"/>
      <p:regular r:id="rId20"/>
    </p:embeddedFont>
    <p:embeddedFont>
      <p:font typeface="Martel Sans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47155" y="3130302"/>
            <a:ext cx="9335691" cy="1760041"/>
            <a:chOff x="0" y="0"/>
            <a:chExt cx="12447588" cy="23467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447588" cy="24038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Climate Finance RAG System Using LLMs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7155" y="5339060"/>
            <a:ext cx="9335691" cy="957560"/>
            <a:chOff x="0" y="0"/>
            <a:chExt cx="12447588" cy="12767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47588" cy="1276747"/>
            </a:xfrm>
            <a:custGeom>
              <a:avLst/>
              <a:gdLst/>
              <a:ahLst/>
              <a:cxnLst/>
              <a:rect r="r" b="b" t="t" l="l"/>
              <a:pathLst>
                <a:path h="1276747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2447588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An AI-powered system for retrieving and analyzing climate finance documents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2392" y="6650682"/>
            <a:ext cx="488156" cy="488156"/>
            <a:chOff x="0" y="0"/>
            <a:chExt cx="650875" cy="6508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0875" cy="650875"/>
            </a:xfrm>
            <a:custGeom>
              <a:avLst/>
              <a:gdLst/>
              <a:ahLst/>
              <a:cxnLst/>
              <a:rect r="r" b="b" t="t" l="l"/>
              <a:pathLst>
                <a:path h="650875" w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056680" y="6664970"/>
            <a:ext cx="459581" cy="459581"/>
          </a:xfrm>
          <a:custGeom>
            <a:avLst/>
            <a:gdLst/>
            <a:ahLst/>
            <a:cxnLst/>
            <a:rect r="r" b="b" t="t" l="l"/>
            <a:pathLst>
              <a:path h="459581" w="459581">
                <a:moveTo>
                  <a:pt x="0" y="0"/>
                </a:moveTo>
                <a:lnTo>
                  <a:pt x="459581" y="0"/>
                </a:lnTo>
                <a:lnTo>
                  <a:pt x="459581" y="459581"/>
                </a:lnTo>
                <a:lnTo>
                  <a:pt x="0" y="459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75359" y="6296620"/>
            <a:ext cx="3430889" cy="860079"/>
            <a:chOff x="0" y="0"/>
            <a:chExt cx="4574518" cy="11467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74518" cy="1146772"/>
            </a:xfrm>
            <a:custGeom>
              <a:avLst/>
              <a:gdLst/>
              <a:ahLst/>
              <a:cxnLst/>
              <a:rect r="r" b="b" t="t" l="l"/>
              <a:pathLst>
                <a:path h="1146772" w="4574518">
                  <a:moveTo>
                    <a:pt x="0" y="0"/>
                  </a:moveTo>
                  <a:lnTo>
                    <a:pt x="4574518" y="0"/>
                  </a:lnTo>
                  <a:lnTo>
                    <a:pt x="4574518" y="1146772"/>
                  </a:lnTo>
                  <a:lnTo>
                    <a:pt x="0" y="1146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4574518" cy="12039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62"/>
                </a:lnSpc>
              </a:pPr>
              <a:r>
                <a:rPr lang="en-US" sz="2937" b="true">
                  <a:solidFill>
                    <a:srgbClr val="D9E1FF"/>
                  </a:solidFill>
                  <a:latin typeface="Martel Sans Bold"/>
                  <a:ea typeface="Martel Sans Bold"/>
                  <a:cs typeface="Martel Sans Bold"/>
                  <a:sym typeface="Martel Sans Bold"/>
                </a:rPr>
                <a:t>by Hager Ashour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905155" y="3312170"/>
            <a:ext cx="8951565" cy="1118003"/>
            <a:chOff x="0" y="0"/>
            <a:chExt cx="11935420" cy="1490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35420" cy="1490671"/>
            </a:xfrm>
            <a:custGeom>
              <a:avLst/>
              <a:gdLst/>
              <a:ahLst/>
              <a:cxnLst/>
              <a:rect r="r" b="b" t="t" l="l"/>
              <a:pathLst>
                <a:path h="1490671" w="11935420">
                  <a:moveTo>
                    <a:pt x="0" y="0"/>
                  </a:moveTo>
                  <a:lnTo>
                    <a:pt x="11935420" y="0"/>
                  </a:lnTo>
                  <a:lnTo>
                    <a:pt x="11935420" y="1490671"/>
                  </a:lnTo>
                  <a:lnTo>
                    <a:pt x="0" y="1490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935420" cy="154782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Conclusion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05155" y="4640908"/>
            <a:ext cx="224284" cy="478780"/>
            <a:chOff x="0" y="0"/>
            <a:chExt cx="299045" cy="6383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8958" cy="638429"/>
            </a:xfrm>
            <a:custGeom>
              <a:avLst/>
              <a:gdLst/>
              <a:ahLst/>
              <a:cxnLst/>
              <a:rect r="r" b="b" t="t" l="l"/>
              <a:pathLst>
                <a:path h="638429" w="29895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239141" y="0"/>
                  </a:lnTo>
                  <a:cubicBezTo>
                    <a:pt x="272161" y="0"/>
                    <a:pt x="298958" y="26797"/>
                    <a:pt x="298958" y="59817"/>
                  </a:cubicBezTo>
                  <a:lnTo>
                    <a:pt x="298958" y="578485"/>
                  </a:lnTo>
                  <a:cubicBezTo>
                    <a:pt x="298958" y="611505"/>
                    <a:pt x="272161" y="638302"/>
                    <a:pt x="239141" y="638302"/>
                  </a:cubicBezTo>
                  <a:lnTo>
                    <a:pt x="59817" y="638302"/>
                  </a:lnTo>
                  <a:cubicBezTo>
                    <a:pt x="26797" y="638429"/>
                    <a:pt x="0" y="611632"/>
                    <a:pt x="0" y="578485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578155" y="4640908"/>
            <a:ext cx="8662690" cy="478780"/>
            <a:chOff x="0" y="0"/>
            <a:chExt cx="11550253" cy="6383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50253" cy="638373"/>
            </a:xfrm>
            <a:custGeom>
              <a:avLst/>
              <a:gdLst/>
              <a:ahLst/>
              <a:cxnLst/>
              <a:rect r="r" b="b" t="t" l="l"/>
              <a:pathLst>
                <a:path h="638373" w="11550253">
                  <a:moveTo>
                    <a:pt x="0" y="0"/>
                  </a:moveTo>
                  <a:lnTo>
                    <a:pt x="11550253" y="0"/>
                  </a:lnTo>
                  <a:lnTo>
                    <a:pt x="1155025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1550253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RAG system for climate finance research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53871" y="5418832"/>
            <a:ext cx="224284" cy="478780"/>
            <a:chOff x="0" y="0"/>
            <a:chExt cx="299045" cy="6383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8958" cy="638429"/>
            </a:xfrm>
            <a:custGeom>
              <a:avLst/>
              <a:gdLst/>
              <a:ahLst/>
              <a:cxnLst/>
              <a:rect r="r" b="b" t="t" l="l"/>
              <a:pathLst>
                <a:path h="638429" w="29895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239141" y="0"/>
                  </a:lnTo>
                  <a:cubicBezTo>
                    <a:pt x="272161" y="0"/>
                    <a:pt x="298958" y="26797"/>
                    <a:pt x="298958" y="59817"/>
                  </a:cubicBezTo>
                  <a:lnTo>
                    <a:pt x="298958" y="578485"/>
                  </a:lnTo>
                  <a:cubicBezTo>
                    <a:pt x="298958" y="611505"/>
                    <a:pt x="272161" y="638302"/>
                    <a:pt x="239141" y="638302"/>
                  </a:cubicBezTo>
                  <a:lnTo>
                    <a:pt x="59817" y="638302"/>
                  </a:lnTo>
                  <a:cubicBezTo>
                    <a:pt x="26797" y="638429"/>
                    <a:pt x="0" y="611632"/>
                    <a:pt x="0" y="578485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026872" y="5418832"/>
            <a:ext cx="8213973" cy="478780"/>
            <a:chOff x="0" y="0"/>
            <a:chExt cx="10951963" cy="6383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51963" cy="638373"/>
            </a:xfrm>
            <a:custGeom>
              <a:avLst/>
              <a:gdLst/>
              <a:ahLst/>
              <a:cxnLst/>
              <a:rect r="r" b="b" t="t" l="l"/>
              <a:pathLst>
                <a:path h="638373" w="10951963">
                  <a:moveTo>
                    <a:pt x="0" y="0"/>
                  </a:moveTo>
                  <a:lnTo>
                    <a:pt x="10951963" y="0"/>
                  </a:lnTo>
                  <a:lnTo>
                    <a:pt x="1095196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0951963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Accurate and efficient answers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802737" y="6196756"/>
            <a:ext cx="224284" cy="478780"/>
            <a:chOff x="0" y="0"/>
            <a:chExt cx="299045" cy="6383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8958" cy="638429"/>
            </a:xfrm>
            <a:custGeom>
              <a:avLst/>
              <a:gdLst/>
              <a:ahLst/>
              <a:cxnLst/>
              <a:rect r="r" b="b" t="t" l="l"/>
              <a:pathLst>
                <a:path h="638429" w="29895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239141" y="0"/>
                  </a:lnTo>
                  <a:cubicBezTo>
                    <a:pt x="272161" y="0"/>
                    <a:pt x="298958" y="26797"/>
                    <a:pt x="298958" y="59817"/>
                  </a:cubicBezTo>
                  <a:lnTo>
                    <a:pt x="298958" y="578485"/>
                  </a:lnTo>
                  <a:cubicBezTo>
                    <a:pt x="298958" y="611505"/>
                    <a:pt x="272161" y="638302"/>
                    <a:pt x="239141" y="638302"/>
                  </a:cubicBezTo>
                  <a:lnTo>
                    <a:pt x="59817" y="638302"/>
                  </a:lnTo>
                  <a:cubicBezTo>
                    <a:pt x="26797" y="638429"/>
                    <a:pt x="0" y="611632"/>
                    <a:pt x="0" y="578485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475737" y="6196756"/>
            <a:ext cx="7765108" cy="478780"/>
            <a:chOff x="0" y="0"/>
            <a:chExt cx="10353477" cy="6383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353477" cy="638373"/>
            </a:xfrm>
            <a:custGeom>
              <a:avLst/>
              <a:gdLst/>
              <a:ahLst/>
              <a:cxnLst/>
              <a:rect r="r" b="b" t="t" l="l"/>
              <a:pathLst>
                <a:path h="638373" w="10353477">
                  <a:moveTo>
                    <a:pt x="0" y="0"/>
                  </a:moveTo>
                  <a:lnTo>
                    <a:pt x="10353477" y="0"/>
                  </a:lnTo>
                  <a:lnTo>
                    <a:pt x="103534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0353477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Focus on scalability, evaluation, and deployment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3724975"/>
            <a:ext cx="12178456" cy="1125483"/>
            <a:chOff x="0" y="0"/>
            <a:chExt cx="16237942" cy="15006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37942" cy="1500644"/>
            </a:xfrm>
            <a:custGeom>
              <a:avLst/>
              <a:gdLst/>
              <a:ahLst/>
              <a:cxnLst/>
              <a:rect r="r" b="b" t="t" l="l"/>
              <a:pathLst>
                <a:path h="1500644" w="16237942">
                  <a:moveTo>
                    <a:pt x="0" y="0"/>
                  </a:moveTo>
                  <a:lnTo>
                    <a:pt x="16237942" y="0"/>
                  </a:lnTo>
                  <a:lnTo>
                    <a:pt x="16237942" y="1500644"/>
                  </a:lnTo>
                  <a:lnTo>
                    <a:pt x="0" y="15006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237942" cy="15577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Introduction: Addressing the Challenge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7155" y="5568404"/>
            <a:ext cx="7731919" cy="478780"/>
            <a:chOff x="0" y="0"/>
            <a:chExt cx="10309225" cy="6383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09225" cy="638373"/>
            </a:xfrm>
            <a:custGeom>
              <a:avLst/>
              <a:gdLst/>
              <a:ahLst/>
              <a:cxnLst/>
              <a:rect r="r" b="b" t="t" l="l"/>
              <a:pathLst>
                <a:path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Time-consuming document analysis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18451" y="5568404"/>
            <a:ext cx="7731919" cy="478780"/>
            <a:chOff x="0" y="0"/>
            <a:chExt cx="10309225" cy="6383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309225" cy="638373"/>
            </a:xfrm>
            <a:custGeom>
              <a:avLst/>
              <a:gdLst/>
              <a:ahLst/>
              <a:cxnLst/>
              <a:rect r="r" b="b" t="t" l="l"/>
              <a:pathLst>
                <a:path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03092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AI-powered system for efficient information retrieval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905155" y="1197174"/>
            <a:ext cx="9335691" cy="1760041"/>
            <a:chOff x="0" y="0"/>
            <a:chExt cx="12447588" cy="23467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447588" cy="24038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System Overview: Technology Stack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05155" y="3742432"/>
            <a:ext cx="523577" cy="523577"/>
            <a:chOff x="0" y="0"/>
            <a:chExt cx="698103" cy="6981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119" cy="698119"/>
            </a:xfrm>
            <a:custGeom>
              <a:avLst/>
              <a:gdLst/>
              <a:ahLst/>
              <a:cxnLst/>
              <a:rect r="r" b="b" t="t" l="l"/>
              <a:pathLst>
                <a:path h="698119" w="69811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38302" y="0"/>
                  </a:lnTo>
                  <a:cubicBezTo>
                    <a:pt x="671322" y="0"/>
                    <a:pt x="698119" y="26797"/>
                    <a:pt x="698119" y="59817"/>
                  </a:cubicBezTo>
                  <a:lnTo>
                    <a:pt x="698119" y="638302"/>
                  </a:lnTo>
                  <a:cubicBezTo>
                    <a:pt x="698119" y="671322"/>
                    <a:pt x="671322" y="698119"/>
                    <a:pt x="638302" y="698119"/>
                  </a:cubicBezTo>
                  <a:lnTo>
                    <a:pt x="59817" y="698119"/>
                  </a:lnTo>
                  <a:cubicBezTo>
                    <a:pt x="26797" y="698119"/>
                    <a:pt x="0" y="671322"/>
                    <a:pt x="0" y="63830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727876" y="3742432"/>
            <a:ext cx="8512969" cy="478780"/>
            <a:chOff x="0" y="0"/>
            <a:chExt cx="11350625" cy="6383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50625" cy="638373"/>
            </a:xfrm>
            <a:custGeom>
              <a:avLst/>
              <a:gdLst/>
              <a:ahLst/>
              <a:cxnLst/>
              <a:rect r="r" b="b" t="t" l="l"/>
              <a:pathLst>
                <a:path h="638373" w="11350625">
                  <a:moveTo>
                    <a:pt x="0" y="0"/>
                  </a:moveTo>
                  <a:lnTo>
                    <a:pt x="11350625" y="0"/>
                  </a:lnTo>
                  <a:lnTo>
                    <a:pt x="113506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13506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LLM: Mistral-7B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905155" y="5238155"/>
            <a:ext cx="523577" cy="523577"/>
            <a:chOff x="0" y="0"/>
            <a:chExt cx="698103" cy="6981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8119" cy="698119"/>
            </a:xfrm>
            <a:custGeom>
              <a:avLst/>
              <a:gdLst/>
              <a:ahLst/>
              <a:cxnLst/>
              <a:rect r="r" b="b" t="t" l="l"/>
              <a:pathLst>
                <a:path h="698119" w="69811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38302" y="0"/>
                  </a:lnTo>
                  <a:cubicBezTo>
                    <a:pt x="671322" y="0"/>
                    <a:pt x="698119" y="26797"/>
                    <a:pt x="698119" y="59817"/>
                  </a:cubicBezTo>
                  <a:lnTo>
                    <a:pt x="698119" y="638302"/>
                  </a:lnTo>
                  <a:cubicBezTo>
                    <a:pt x="698119" y="671322"/>
                    <a:pt x="671322" y="698119"/>
                    <a:pt x="638302" y="698119"/>
                  </a:cubicBezTo>
                  <a:lnTo>
                    <a:pt x="59817" y="698119"/>
                  </a:lnTo>
                  <a:cubicBezTo>
                    <a:pt x="26797" y="698119"/>
                    <a:pt x="0" y="671322"/>
                    <a:pt x="0" y="63830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727876" y="5238155"/>
            <a:ext cx="8512969" cy="478780"/>
            <a:chOff x="0" y="0"/>
            <a:chExt cx="11350625" cy="6383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50625" cy="638373"/>
            </a:xfrm>
            <a:custGeom>
              <a:avLst/>
              <a:gdLst/>
              <a:ahLst/>
              <a:cxnLst/>
              <a:rect r="r" b="b" t="t" l="l"/>
              <a:pathLst>
                <a:path h="638373" w="11350625">
                  <a:moveTo>
                    <a:pt x="0" y="0"/>
                  </a:moveTo>
                  <a:lnTo>
                    <a:pt x="11350625" y="0"/>
                  </a:lnTo>
                  <a:lnTo>
                    <a:pt x="113506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13506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Vector Database: ChromaDB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905155" y="6733877"/>
            <a:ext cx="523577" cy="523577"/>
            <a:chOff x="0" y="0"/>
            <a:chExt cx="698103" cy="6981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8119" cy="698119"/>
            </a:xfrm>
            <a:custGeom>
              <a:avLst/>
              <a:gdLst/>
              <a:ahLst/>
              <a:cxnLst/>
              <a:rect r="r" b="b" t="t" l="l"/>
              <a:pathLst>
                <a:path h="698119" w="69811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38302" y="0"/>
                  </a:lnTo>
                  <a:cubicBezTo>
                    <a:pt x="671322" y="0"/>
                    <a:pt x="698119" y="26797"/>
                    <a:pt x="698119" y="59817"/>
                  </a:cubicBezTo>
                  <a:lnTo>
                    <a:pt x="698119" y="638302"/>
                  </a:lnTo>
                  <a:cubicBezTo>
                    <a:pt x="698119" y="671322"/>
                    <a:pt x="671322" y="698119"/>
                    <a:pt x="638302" y="698119"/>
                  </a:cubicBezTo>
                  <a:lnTo>
                    <a:pt x="59817" y="698119"/>
                  </a:lnTo>
                  <a:cubicBezTo>
                    <a:pt x="26797" y="698119"/>
                    <a:pt x="0" y="671322"/>
                    <a:pt x="0" y="63830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727876" y="6733877"/>
            <a:ext cx="8512969" cy="478780"/>
            <a:chOff x="0" y="0"/>
            <a:chExt cx="11350625" cy="6383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50625" cy="638373"/>
            </a:xfrm>
            <a:custGeom>
              <a:avLst/>
              <a:gdLst/>
              <a:ahLst/>
              <a:cxnLst/>
              <a:rect r="r" b="b" t="t" l="l"/>
              <a:pathLst>
                <a:path h="638373" w="11350625">
                  <a:moveTo>
                    <a:pt x="0" y="0"/>
                  </a:moveTo>
                  <a:lnTo>
                    <a:pt x="11350625" y="0"/>
                  </a:lnTo>
                  <a:lnTo>
                    <a:pt x="113506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13506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Embeddings: MiniLM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05155" y="8229600"/>
            <a:ext cx="523577" cy="523578"/>
            <a:chOff x="0" y="0"/>
            <a:chExt cx="698103" cy="6981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119" cy="698119"/>
            </a:xfrm>
            <a:custGeom>
              <a:avLst/>
              <a:gdLst/>
              <a:ahLst/>
              <a:cxnLst/>
              <a:rect r="r" b="b" t="t" l="l"/>
              <a:pathLst>
                <a:path h="698119" w="69811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38302" y="0"/>
                  </a:lnTo>
                  <a:cubicBezTo>
                    <a:pt x="671322" y="0"/>
                    <a:pt x="698119" y="26797"/>
                    <a:pt x="698119" y="59817"/>
                  </a:cubicBezTo>
                  <a:lnTo>
                    <a:pt x="698119" y="638302"/>
                  </a:lnTo>
                  <a:cubicBezTo>
                    <a:pt x="698119" y="671322"/>
                    <a:pt x="671322" y="698119"/>
                    <a:pt x="638302" y="698119"/>
                  </a:cubicBezTo>
                  <a:lnTo>
                    <a:pt x="59817" y="698119"/>
                  </a:lnTo>
                  <a:cubicBezTo>
                    <a:pt x="26797" y="698119"/>
                    <a:pt x="0" y="671322"/>
                    <a:pt x="0" y="63830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727876" y="8229600"/>
            <a:ext cx="8512969" cy="478780"/>
            <a:chOff x="0" y="0"/>
            <a:chExt cx="11350625" cy="63837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350625" cy="638373"/>
            </a:xfrm>
            <a:custGeom>
              <a:avLst/>
              <a:gdLst/>
              <a:ahLst/>
              <a:cxnLst/>
              <a:rect r="r" b="b" t="t" l="l"/>
              <a:pathLst>
                <a:path h="638373" w="11350625">
                  <a:moveTo>
                    <a:pt x="0" y="0"/>
                  </a:moveTo>
                  <a:lnTo>
                    <a:pt x="11350625" y="0"/>
                  </a:lnTo>
                  <a:lnTo>
                    <a:pt x="113506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1135062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Frameworks: LangChain, Hugging Face, FastAPI, Gradio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47155" y="1436191"/>
            <a:ext cx="9335691" cy="1760041"/>
            <a:chOff x="0" y="0"/>
            <a:chExt cx="12447588" cy="23467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447588" cy="24038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Methodology: Step-by-Step Approach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76821" y="3644950"/>
            <a:ext cx="38100" cy="5205710"/>
            <a:chOff x="0" y="0"/>
            <a:chExt cx="50800" cy="69409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0" cy="6940931"/>
            </a:xfrm>
            <a:custGeom>
              <a:avLst/>
              <a:gdLst/>
              <a:ahLst/>
              <a:cxnLst/>
              <a:rect r="r" b="b" t="t" l="l"/>
              <a:pathLst>
                <a:path h="6940931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6915531"/>
                  </a:lnTo>
                  <a:cubicBezTo>
                    <a:pt x="50800" y="6929501"/>
                    <a:pt x="39370" y="6940931"/>
                    <a:pt x="25400" y="6940931"/>
                  </a:cubicBezTo>
                  <a:cubicBezTo>
                    <a:pt x="11430" y="6940931"/>
                    <a:pt x="0" y="6929501"/>
                    <a:pt x="0" y="6915531"/>
                  </a:cubicBezTo>
                  <a:close/>
                </a:path>
              </a:pathLst>
            </a:custGeom>
            <a:solidFill>
              <a:srgbClr val="48446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794346" y="4298900"/>
            <a:ext cx="1047155" cy="38100"/>
            <a:chOff x="0" y="0"/>
            <a:chExt cx="1396207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6238" cy="50800"/>
            </a:xfrm>
            <a:custGeom>
              <a:avLst/>
              <a:gdLst/>
              <a:ahLst/>
              <a:cxnLst/>
              <a:rect r="r" b="b" t="t" l="l"/>
              <a:pathLst>
                <a:path h="50800" w="1396238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446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59296" y="3981450"/>
            <a:ext cx="673150" cy="673150"/>
            <a:chOff x="0" y="0"/>
            <a:chExt cx="897533" cy="8975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28378" y="4106764"/>
            <a:ext cx="134839" cy="422374"/>
            <a:chOff x="0" y="0"/>
            <a:chExt cx="179785" cy="5631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9785" cy="563165"/>
            </a:xfrm>
            <a:custGeom>
              <a:avLst/>
              <a:gdLst/>
              <a:ahLst/>
              <a:cxnLst/>
              <a:rect r="r" b="b" t="t" l="l"/>
              <a:pathLst>
                <a:path h="563165" w="179785">
                  <a:moveTo>
                    <a:pt x="0" y="0"/>
                  </a:moveTo>
                  <a:lnTo>
                    <a:pt x="179785" y="0"/>
                  </a:lnTo>
                  <a:lnTo>
                    <a:pt x="179785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179785" cy="525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141612" y="3944094"/>
            <a:ext cx="7241232" cy="478780"/>
            <a:chOff x="0" y="0"/>
            <a:chExt cx="9654977" cy="6383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654977" cy="638373"/>
            </a:xfrm>
            <a:custGeom>
              <a:avLst/>
              <a:gdLst/>
              <a:ahLst/>
              <a:cxnLst/>
              <a:rect r="r" b="b" t="t" l="l"/>
              <a:pathLst>
                <a:path h="638373" w="9654977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9654977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Data collection and preprocessing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94346" y="5675114"/>
            <a:ext cx="1047155" cy="38100"/>
            <a:chOff x="0" y="0"/>
            <a:chExt cx="1396207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96238" cy="50800"/>
            </a:xfrm>
            <a:custGeom>
              <a:avLst/>
              <a:gdLst/>
              <a:ahLst/>
              <a:cxnLst/>
              <a:rect r="r" b="b" t="t" l="l"/>
              <a:pathLst>
                <a:path h="50800" w="1396238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446D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59296" y="5357664"/>
            <a:ext cx="673150" cy="673150"/>
            <a:chOff x="0" y="0"/>
            <a:chExt cx="897533" cy="89753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388344" y="5482977"/>
            <a:ext cx="215056" cy="422374"/>
            <a:chOff x="0" y="0"/>
            <a:chExt cx="286742" cy="5631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6742" cy="563165"/>
            </a:xfrm>
            <a:custGeom>
              <a:avLst/>
              <a:gdLst/>
              <a:ahLst/>
              <a:cxnLst/>
              <a:rect r="r" b="b" t="t" l="l"/>
              <a:pathLst>
                <a:path h="563165" w="286742">
                  <a:moveTo>
                    <a:pt x="0" y="0"/>
                  </a:moveTo>
                  <a:lnTo>
                    <a:pt x="286742" y="0"/>
                  </a:lnTo>
                  <a:lnTo>
                    <a:pt x="286742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38100"/>
              <a:ext cx="286742" cy="525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141612" y="5320307"/>
            <a:ext cx="7241232" cy="478780"/>
            <a:chOff x="0" y="0"/>
            <a:chExt cx="9654977" cy="6383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654977" cy="638373"/>
            </a:xfrm>
            <a:custGeom>
              <a:avLst/>
              <a:gdLst/>
              <a:ahLst/>
              <a:cxnLst/>
              <a:rect r="r" b="b" t="t" l="l"/>
              <a:pathLst>
                <a:path h="638373" w="9654977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9654977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Indexing and vector storage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94346" y="7051327"/>
            <a:ext cx="1047155" cy="38100"/>
            <a:chOff x="0" y="0"/>
            <a:chExt cx="1396207" cy="50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96238" cy="50800"/>
            </a:xfrm>
            <a:custGeom>
              <a:avLst/>
              <a:gdLst/>
              <a:ahLst/>
              <a:cxnLst/>
              <a:rect r="r" b="b" t="t" l="l"/>
              <a:pathLst>
                <a:path h="50800" w="1396238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446D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159296" y="6733877"/>
            <a:ext cx="673150" cy="673150"/>
            <a:chOff x="0" y="0"/>
            <a:chExt cx="897533" cy="8975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386260" y="6859191"/>
            <a:ext cx="219224" cy="422374"/>
            <a:chOff x="0" y="0"/>
            <a:chExt cx="292298" cy="56316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92298" cy="563165"/>
            </a:xfrm>
            <a:custGeom>
              <a:avLst/>
              <a:gdLst/>
              <a:ahLst/>
              <a:cxnLst/>
              <a:rect r="r" b="b" t="t" l="l"/>
              <a:pathLst>
                <a:path h="563165" w="292298">
                  <a:moveTo>
                    <a:pt x="0" y="0"/>
                  </a:moveTo>
                  <a:lnTo>
                    <a:pt x="292298" y="0"/>
                  </a:lnTo>
                  <a:lnTo>
                    <a:pt x="292298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38100"/>
              <a:ext cx="292298" cy="525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3141612" y="6696521"/>
            <a:ext cx="7241232" cy="478780"/>
            <a:chOff x="0" y="0"/>
            <a:chExt cx="9654977" cy="63837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9654977" cy="638373"/>
            </a:xfrm>
            <a:custGeom>
              <a:avLst/>
              <a:gdLst/>
              <a:ahLst/>
              <a:cxnLst/>
              <a:rect r="r" b="b" t="t" l="l"/>
              <a:pathLst>
                <a:path h="638373" w="9654977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0"/>
              <a:ext cx="9654977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LLM querying (RAG System)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794346" y="8427541"/>
            <a:ext cx="1047155" cy="38100"/>
            <a:chOff x="0" y="0"/>
            <a:chExt cx="1396207" cy="50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396238" cy="50800"/>
            </a:xfrm>
            <a:custGeom>
              <a:avLst/>
              <a:gdLst/>
              <a:ahLst/>
              <a:cxnLst/>
              <a:rect r="r" b="b" t="t" l="l"/>
              <a:pathLst>
                <a:path h="50800" w="1396238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446D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159296" y="8110091"/>
            <a:ext cx="673150" cy="673150"/>
            <a:chOff x="0" y="0"/>
            <a:chExt cx="897533" cy="89753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381050" y="8235404"/>
            <a:ext cx="229493" cy="422374"/>
            <a:chOff x="0" y="0"/>
            <a:chExt cx="305990" cy="56316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05990" cy="563165"/>
            </a:xfrm>
            <a:custGeom>
              <a:avLst/>
              <a:gdLst/>
              <a:ahLst/>
              <a:cxnLst/>
              <a:rect r="r" b="b" t="t" l="l"/>
              <a:pathLst>
                <a:path h="563165" w="305990">
                  <a:moveTo>
                    <a:pt x="0" y="0"/>
                  </a:moveTo>
                  <a:lnTo>
                    <a:pt x="305990" y="0"/>
                  </a:lnTo>
                  <a:lnTo>
                    <a:pt x="305990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38100"/>
              <a:ext cx="305990" cy="5250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9E1FF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3141612" y="8072735"/>
            <a:ext cx="7241232" cy="478780"/>
            <a:chOff x="0" y="0"/>
            <a:chExt cx="9654977" cy="63837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9654977" cy="638373"/>
            </a:xfrm>
            <a:custGeom>
              <a:avLst/>
              <a:gdLst/>
              <a:ahLst/>
              <a:cxnLst/>
              <a:rect r="r" b="b" t="t" l="l"/>
              <a:pathLst>
                <a:path h="638373" w="9654977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9654977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Evaluation and refinement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4898082"/>
            <a:ext cx="14056668" cy="880021"/>
            <a:chOff x="0" y="0"/>
            <a:chExt cx="18742223" cy="11733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42223" cy="1173362"/>
            </a:xfrm>
            <a:custGeom>
              <a:avLst/>
              <a:gdLst/>
              <a:ahLst/>
              <a:cxnLst/>
              <a:rect r="r" b="b" t="t" l="l"/>
              <a:pathLst>
                <a:path h="1173362" w="18742223">
                  <a:moveTo>
                    <a:pt x="0" y="0"/>
                  </a:moveTo>
                  <a:lnTo>
                    <a:pt x="18742223" y="0"/>
                  </a:lnTo>
                  <a:lnTo>
                    <a:pt x="18742223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742223" cy="1230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System Architecture: Visualizing the Pipeline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1047155" y="6226820"/>
            <a:ext cx="4048422" cy="1196876"/>
          </a:xfrm>
          <a:custGeom>
            <a:avLst/>
            <a:gdLst/>
            <a:ahLst/>
            <a:cxnLst/>
            <a:rect r="r" b="b" t="t" l="l"/>
            <a:pathLst>
              <a:path h="1196876" w="4048422">
                <a:moveTo>
                  <a:pt x="0" y="0"/>
                </a:moveTo>
                <a:lnTo>
                  <a:pt x="4048422" y="0"/>
                </a:lnTo>
                <a:lnTo>
                  <a:pt x="4048422" y="1196876"/>
                </a:lnTo>
                <a:lnTo>
                  <a:pt x="0" y="1196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0" r="0" b="-14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46299" y="7872412"/>
            <a:ext cx="3450134" cy="478780"/>
            <a:chOff x="0" y="0"/>
            <a:chExt cx="4600178" cy="6383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00179" cy="638373"/>
            </a:xfrm>
            <a:custGeom>
              <a:avLst/>
              <a:gdLst/>
              <a:ahLst/>
              <a:cxnLst/>
              <a:rect r="r" b="b" t="t" l="l"/>
              <a:pathLst>
                <a:path h="638373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460017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User input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5095577" y="6226820"/>
            <a:ext cx="4048423" cy="1196876"/>
          </a:xfrm>
          <a:custGeom>
            <a:avLst/>
            <a:gdLst/>
            <a:ahLst/>
            <a:cxnLst/>
            <a:rect r="r" b="b" t="t" l="l"/>
            <a:pathLst>
              <a:path h="1196876" w="4048423">
                <a:moveTo>
                  <a:pt x="0" y="0"/>
                </a:moveTo>
                <a:lnTo>
                  <a:pt x="4048423" y="0"/>
                </a:lnTo>
                <a:lnTo>
                  <a:pt x="4048423" y="1196876"/>
                </a:lnTo>
                <a:lnTo>
                  <a:pt x="0" y="1196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0" r="0" b="-14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394722" y="7872412"/>
            <a:ext cx="3450134" cy="957560"/>
            <a:chOff x="0" y="0"/>
            <a:chExt cx="4600178" cy="12767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00179" cy="1276747"/>
            </a:xfrm>
            <a:custGeom>
              <a:avLst/>
              <a:gdLst/>
              <a:ahLst/>
              <a:cxnLst/>
              <a:rect r="r" b="b" t="t" l="l"/>
              <a:pathLst>
                <a:path h="1276747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4600178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Retrieve relevant documents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144000" y="6226820"/>
            <a:ext cx="4048422" cy="1196876"/>
          </a:xfrm>
          <a:custGeom>
            <a:avLst/>
            <a:gdLst/>
            <a:ahLst/>
            <a:cxnLst/>
            <a:rect r="r" b="b" t="t" l="l"/>
            <a:pathLst>
              <a:path h="1196876" w="4048422">
                <a:moveTo>
                  <a:pt x="0" y="0"/>
                </a:moveTo>
                <a:lnTo>
                  <a:pt x="4048422" y="0"/>
                </a:lnTo>
                <a:lnTo>
                  <a:pt x="4048422" y="1196876"/>
                </a:lnTo>
                <a:lnTo>
                  <a:pt x="0" y="119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0" r="0" b="-14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443145" y="7872412"/>
            <a:ext cx="3450134" cy="478780"/>
            <a:chOff x="0" y="0"/>
            <a:chExt cx="4600178" cy="6383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600179" cy="638373"/>
            </a:xfrm>
            <a:custGeom>
              <a:avLst/>
              <a:gdLst/>
              <a:ahLst/>
              <a:cxnLst/>
              <a:rect r="r" b="b" t="t" l="l"/>
              <a:pathLst>
                <a:path h="638373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460017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LLM generates response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13192422" y="6226820"/>
            <a:ext cx="4048423" cy="1196876"/>
          </a:xfrm>
          <a:custGeom>
            <a:avLst/>
            <a:gdLst/>
            <a:ahLst/>
            <a:cxnLst/>
            <a:rect r="r" b="b" t="t" l="l"/>
            <a:pathLst>
              <a:path h="1196876" w="4048423">
                <a:moveTo>
                  <a:pt x="0" y="0"/>
                </a:moveTo>
                <a:lnTo>
                  <a:pt x="4048423" y="0"/>
                </a:lnTo>
                <a:lnTo>
                  <a:pt x="4048423" y="1196876"/>
                </a:lnTo>
                <a:lnTo>
                  <a:pt x="0" y="1196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40" r="0" b="-14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491567" y="7872412"/>
            <a:ext cx="3450134" cy="478780"/>
            <a:chOff x="0" y="0"/>
            <a:chExt cx="4600178" cy="6383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600179" cy="638373"/>
            </a:xfrm>
            <a:custGeom>
              <a:avLst/>
              <a:gdLst/>
              <a:ahLst/>
              <a:cxnLst/>
              <a:rect r="r" b="b" t="t" l="l"/>
              <a:pathLst>
                <a:path h="638373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460017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Evaluation metrics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0" y="-22732"/>
            <a:ext cx="18288000" cy="4572000"/>
          </a:xfrm>
          <a:custGeom>
            <a:avLst/>
            <a:gdLst/>
            <a:ahLst/>
            <a:cxnLst/>
            <a:rect r="r" b="b" t="t" l="l"/>
            <a:pathLst>
              <a:path h="4572000" w="18288000">
                <a:moveTo>
                  <a:pt x="0" y="0"/>
                </a:moveTo>
                <a:lnTo>
                  <a:pt x="18288000" y="0"/>
                </a:lnTo>
                <a:lnTo>
                  <a:pt x="18288000" y="4572000"/>
                </a:lnTo>
                <a:lnTo>
                  <a:pt x="0" y="4572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5155" y="2812405"/>
            <a:ext cx="9335691" cy="1760041"/>
            <a:chOff x="0" y="0"/>
            <a:chExt cx="12447588" cy="2346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447588" cy="24038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Key Insights from Data Analysis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05155" y="5021164"/>
            <a:ext cx="4518272" cy="1077069"/>
            <a:chOff x="0" y="0"/>
            <a:chExt cx="6024363" cy="14360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24372" cy="1436116"/>
            </a:xfrm>
            <a:custGeom>
              <a:avLst/>
              <a:gdLst/>
              <a:ahLst/>
              <a:cxnLst/>
              <a:rect r="r" b="b" t="t" l="l"/>
              <a:pathLst>
                <a:path h="1436116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1376299"/>
                  </a:lnTo>
                  <a:cubicBezTo>
                    <a:pt x="6024372" y="1409319"/>
                    <a:pt x="5997575" y="1436116"/>
                    <a:pt x="5964555" y="1436116"/>
                  </a:cubicBezTo>
                  <a:lnTo>
                    <a:pt x="59817" y="1436116"/>
                  </a:lnTo>
                  <a:cubicBezTo>
                    <a:pt x="26797" y="1436116"/>
                    <a:pt x="0" y="1409319"/>
                    <a:pt x="0" y="1376299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204299" y="5320307"/>
            <a:ext cx="3919984" cy="478780"/>
            <a:chOff x="0" y="0"/>
            <a:chExt cx="5226645" cy="638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26645" cy="638373"/>
            </a:xfrm>
            <a:custGeom>
              <a:avLst/>
              <a:gdLst/>
              <a:ahLst/>
              <a:cxnLst/>
              <a:rect r="r" b="b" t="t" l="l"/>
              <a:pathLst>
                <a:path h="638373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522664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Most common topics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22572" y="5021164"/>
            <a:ext cx="4518272" cy="1077069"/>
            <a:chOff x="0" y="0"/>
            <a:chExt cx="6024363" cy="14360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24372" cy="1436116"/>
            </a:xfrm>
            <a:custGeom>
              <a:avLst/>
              <a:gdLst/>
              <a:ahLst/>
              <a:cxnLst/>
              <a:rect r="r" b="b" t="t" l="l"/>
              <a:pathLst>
                <a:path h="1436116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1376299"/>
                  </a:lnTo>
                  <a:cubicBezTo>
                    <a:pt x="6024372" y="1409319"/>
                    <a:pt x="5997575" y="1436116"/>
                    <a:pt x="5964555" y="1436116"/>
                  </a:cubicBezTo>
                  <a:lnTo>
                    <a:pt x="59817" y="1436116"/>
                  </a:lnTo>
                  <a:cubicBezTo>
                    <a:pt x="26797" y="1436116"/>
                    <a:pt x="0" y="1409319"/>
                    <a:pt x="0" y="1376299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021716" y="5320307"/>
            <a:ext cx="3919984" cy="478780"/>
            <a:chOff x="0" y="0"/>
            <a:chExt cx="5226645" cy="63837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226645" cy="638373"/>
            </a:xfrm>
            <a:custGeom>
              <a:avLst/>
              <a:gdLst/>
              <a:ahLst/>
              <a:cxnLst/>
              <a:rect r="r" b="b" t="t" l="l"/>
              <a:pathLst>
                <a:path h="638373" w="5226645">
                  <a:moveTo>
                    <a:pt x="0" y="0"/>
                  </a:moveTo>
                  <a:lnTo>
                    <a:pt x="5226645" y="0"/>
                  </a:lnTo>
                  <a:lnTo>
                    <a:pt x="52266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5226645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Country mentions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905155" y="6397377"/>
            <a:ext cx="9335691" cy="1077069"/>
            <a:chOff x="0" y="0"/>
            <a:chExt cx="12447588" cy="14360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47524" cy="1436116"/>
            </a:xfrm>
            <a:custGeom>
              <a:avLst/>
              <a:gdLst/>
              <a:ahLst/>
              <a:cxnLst/>
              <a:rect r="r" b="b" t="t" l="l"/>
              <a:pathLst>
                <a:path h="1436116" w="1244752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2387707" y="0"/>
                  </a:lnTo>
                  <a:cubicBezTo>
                    <a:pt x="12420727" y="0"/>
                    <a:pt x="12447524" y="26797"/>
                    <a:pt x="12447524" y="59817"/>
                  </a:cubicBezTo>
                  <a:lnTo>
                    <a:pt x="12447524" y="1376299"/>
                  </a:lnTo>
                  <a:cubicBezTo>
                    <a:pt x="12447524" y="1409319"/>
                    <a:pt x="12420727" y="1436116"/>
                    <a:pt x="12387707" y="1436116"/>
                  </a:cubicBezTo>
                  <a:lnTo>
                    <a:pt x="59817" y="1436116"/>
                  </a:lnTo>
                  <a:cubicBezTo>
                    <a:pt x="26797" y="1436116"/>
                    <a:pt x="0" y="1409319"/>
                    <a:pt x="0" y="1376299"/>
                  </a:cubicBezTo>
                  <a:close/>
                </a:path>
              </a:pathLst>
            </a:custGeom>
            <a:solidFill>
              <a:srgbClr val="2F2B54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204299" y="6696521"/>
            <a:ext cx="8737401" cy="478780"/>
            <a:chOff x="0" y="0"/>
            <a:chExt cx="11649868" cy="6383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649868" cy="638373"/>
            </a:xfrm>
            <a:custGeom>
              <a:avLst/>
              <a:gdLst/>
              <a:ahLst/>
              <a:cxnLst/>
              <a:rect r="r" b="b" t="t" l="l"/>
              <a:pathLst>
                <a:path h="638373" w="11649868">
                  <a:moveTo>
                    <a:pt x="0" y="0"/>
                  </a:moveTo>
                  <a:lnTo>
                    <a:pt x="11649868" y="0"/>
                  </a:lnTo>
                  <a:lnTo>
                    <a:pt x="116498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1164986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Sentiment analysis</a:t>
              </a: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0" y="2540458"/>
            <a:ext cx="7369832" cy="5559698"/>
            <a:chOff x="0" y="0"/>
            <a:chExt cx="8759190" cy="66078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59190" cy="6607810"/>
            </a:xfrm>
            <a:custGeom>
              <a:avLst/>
              <a:gdLst/>
              <a:ahLst/>
              <a:cxnLst/>
              <a:rect r="r" b="b" t="t" l="l"/>
              <a:pathLst>
                <a:path h="6607810" w="8759190">
                  <a:moveTo>
                    <a:pt x="8759190" y="3449320"/>
                  </a:moveTo>
                  <a:cubicBezTo>
                    <a:pt x="8759190" y="3517900"/>
                    <a:pt x="8703310" y="3573780"/>
                    <a:pt x="8634730" y="3573780"/>
                  </a:cubicBezTo>
                  <a:lnTo>
                    <a:pt x="124460" y="3573780"/>
                  </a:lnTo>
                  <a:cubicBezTo>
                    <a:pt x="55880" y="3573780"/>
                    <a:pt x="0" y="3517900"/>
                    <a:pt x="0" y="34493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34730" y="0"/>
                  </a:lnTo>
                  <a:cubicBezTo>
                    <a:pt x="8703310" y="0"/>
                    <a:pt x="8759189" y="55880"/>
                    <a:pt x="8759189" y="124460"/>
                  </a:cubicBezTo>
                  <a:lnTo>
                    <a:pt x="8759189" y="3449320"/>
                  </a:lnTo>
                  <a:close/>
                  <a:moveTo>
                    <a:pt x="2774950" y="6527800"/>
                  </a:moveTo>
                  <a:cubicBezTo>
                    <a:pt x="2774950" y="6572250"/>
                    <a:pt x="2739390" y="6607810"/>
                    <a:pt x="2694940" y="6607810"/>
                  </a:cubicBezTo>
                  <a:lnTo>
                    <a:pt x="80010" y="6607810"/>
                  </a:lnTo>
                  <a:cubicBezTo>
                    <a:pt x="35560" y="6607810"/>
                    <a:pt x="0" y="6572250"/>
                    <a:pt x="0" y="6527800"/>
                  </a:cubicBezTo>
                  <a:lnTo>
                    <a:pt x="0" y="3912870"/>
                  </a:lnTo>
                  <a:cubicBezTo>
                    <a:pt x="0" y="3868420"/>
                    <a:pt x="35560" y="3832860"/>
                    <a:pt x="80010" y="3832860"/>
                  </a:cubicBezTo>
                  <a:lnTo>
                    <a:pt x="2694940" y="3832860"/>
                  </a:lnTo>
                  <a:cubicBezTo>
                    <a:pt x="2739390" y="3832860"/>
                    <a:pt x="2774950" y="3868420"/>
                    <a:pt x="2774950" y="3912870"/>
                  </a:cubicBezTo>
                  <a:lnTo>
                    <a:pt x="2774950" y="6527800"/>
                  </a:lnTo>
                  <a:close/>
                  <a:moveTo>
                    <a:pt x="5767070" y="6527800"/>
                  </a:moveTo>
                  <a:cubicBezTo>
                    <a:pt x="5767070" y="6572250"/>
                    <a:pt x="5731510" y="6607810"/>
                    <a:pt x="5687060" y="6607810"/>
                  </a:cubicBezTo>
                  <a:lnTo>
                    <a:pt x="3072130" y="6607810"/>
                  </a:lnTo>
                  <a:cubicBezTo>
                    <a:pt x="3027680" y="6607810"/>
                    <a:pt x="2992120" y="6572250"/>
                    <a:pt x="2992120" y="6527800"/>
                  </a:cubicBezTo>
                  <a:lnTo>
                    <a:pt x="2992120" y="3912870"/>
                  </a:lnTo>
                  <a:cubicBezTo>
                    <a:pt x="2992120" y="3868420"/>
                    <a:pt x="3027680" y="3832860"/>
                    <a:pt x="3072130" y="3832860"/>
                  </a:cubicBezTo>
                  <a:lnTo>
                    <a:pt x="5687060" y="3832860"/>
                  </a:lnTo>
                  <a:cubicBezTo>
                    <a:pt x="5731510" y="3832860"/>
                    <a:pt x="5767070" y="3868420"/>
                    <a:pt x="5767070" y="3912870"/>
                  </a:cubicBezTo>
                  <a:lnTo>
                    <a:pt x="5767070" y="6527800"/>
                  </a:lnTo>
                  <a:close/>
                  <a:moveTo>
                    <a:pt x="8759190" y="6527800"/>
                  </a:moveTo>
                  <a:cubicBezTo>
                    <a:pt x="8759190" y="6572250"/>
                    <a:pt x="8723630" y="6607810"/>
                    <a:pt x="8679180" y="6607810"/>
                  </a:cubicBezTo>
                  <a:lnTo>
                    <a:pt x="6064250" y="6607810"/>
                  </a:lnTo>
                  <a:cubicBezTo>
                    <a:pt x="6019800" y="6607810"/>
                    <a:pt x="5984240" y="6572250"/>
                    <a:pt x="5984240" y="6527800"/>
                  </a:cubicBezTo>
                  <a:lnTo>
                    <a:pt x="5984240" y="3912870"/>
                  </a:lnTo>
                  <a:cubicBezTo>
                    <a:pt x="5984240" y="3868420"/>
                    <a:pt x="6019800" y="3832860"/>
                    <a:pt x="6064250" y="3832860"/>
                  </a:cubicBezTo>
                  <a:lnTo>
                    <a:pt x="8679180" y="3832860"/>
                  </a:lnTo>
                  <a:cubicBezTo>
                    <a:pt x="8723630" y="3832860"/>
                    <a:pt x="8759190" y="3868420"/>
                    <a:pt x="8759190" y="3912870"/>
                  </a:cubicBezTo>
                  <a:lnTo>
                    <a:pt x="8759190" y="6527800"/>
                  </a:lnTo>
                  <a:close/>
                </a:path>
              </a:pathLst>
            </a:custGeom>
            <a:solidFill>
              <a:srgbClr val="48446D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76530" y="4008120"/>
              <a:ext cx="2423160" cy="2423160"/>
            </a:xfrm>
            <a:custGeom>
              <a:avLst/>
              <a:gdLst/>
              <a:ahLst/>
              <a:cxnLst/>
              <a:rect r="r" b="b" t="t" l="l"/>
              <a:pathLst>
                <a:path h="2423160" w="2423160">
                  <a:moveTo>
                    <a:pt x="2423160" y="2353310"/>
                  </a:moveTo>
                  <a:cubicBezTo>
                    <a:pt x="2423160" y="2391410"/>
                    <a:pt x="2391410" y="2423160"/>
                    <a:pt x="2353310" y="2423160"/>
                  </a:cubicBezTo>
                  <a:lnTo>
                    <a:pt x="69850" y="2423160"/>
                  </a:lnTo>
                  <a:cubicBezTo>
                    <a:pt x="31750" y="2423160"/>
                    <a:pt x="0" y="2391410"/>
                    <a:pt x="0" y="2353310"/>
                  </a:cubicBezTo>
                  <a:lnTo>
                    <a:pt x="0" y="69850"/>
                  </a:lnTo>
                  <a:cubicBezTo>
                    <a:pt x="0" y="31750"/>
                    <a:pt x="31750" y="0"/>
                    <a:pt x="69850" y="0"/>
                  </a:cubicBezTo>
                  <a:lnTo>
                    <a:pt x="2353310" y="0"/>
                  </a:lnTo>
                  <a:cubicBezTo>
                    <a:pt x="2391410" y="0"/>
                    <a:pt x="2423160" y="31750"/>
                    <a:pt x="2423160" y="69850"/>
                  </a:cubicBezTo>
                  <a:lnTo>
                    <a:pt x="2423160" y="2353310"/>
                  </a:lnTo>
                  <a:close/>
                </a:path>
              </a:pathLst>
            </a:custGeom>
            <a:blipFill>
              <a:blip r:embed="rId5"/>
              <a:stretch>
                <a:fillRect l="0" t="0" r="-9753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75260" y="160020"/>
              <a:ext cx="8407400" cy="3243580"/>
            </a:xfrm>
            <a:custGeom>
              <a:avLst/>
              <a:gdLst/>
              <a:ahLst/>
              <a:cxnLst/>
              <a:rect r="r" b="b" t="t" l="l"/>
              <a:pathLst>
                <a:path h="3243580" w="8407400">
                  <a:moveTo>
                    <a:pt x="8407400" y="3173730"/>
                  </a:moveTo>
                  <a:cubicBezTo>
                    <a:pt x="8407400" y="3211830"/>
                    <a:pt x="8375650" y="3243580"/>
                    <a:pt x="8337550" y="3243580"/>
                  </a:cubicBezTo>
                  <a:lnTo>
                    <a:pt x="69850" y="3243580"/>
                  </a:lnTo>
                  <a:cubicBezTo>
                    <a:pt x="31750" y="3243580"/>
                    <a:pt x="0" y="3211830"/>
                    <a:pt x="0" y="3173730"/>
                  </a:cubicBezTo>
                  <a:lnTo>
                    <a:pt x="0" y="69850"/>
                  </a:lnTo>
                  <a:cubicBezTo>
                    <a:pt x="0" y="31750"/>
                    <a:pt x="31750" y="0"/>
                    <a:pt x="69850" y="0"/>
                  </a:cubicBezTo>
                  <a:lnTo>
                    <a:pt x="8337550" y="0"/>
                  </a:lnTo>
                  <a:cubicBezTo>
                    <a:pt x="8375650" y="0"/>
                    <a:pt x="8407400" y="31750"/>
                    <a:pt x="8407400" y="69850"/>
                  </a:cubicBezTo>
                  <a:lnTo>
                    <a:pt x="8407400" y="3173730"/>
                  </a:lnTo>
                  <a:close/>
                </a:path>
              </a:pathLst>
            </a:custGeom>
            <a:blipFill>
              <a:blip r:embed="rId6"/>
              <a:stretch>
                <a:fillRect l="0" t="-15610" r="0" b="-1561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168650" y="4008120"/>
              <a:ext cx="2423160" cy="2423160"/>
            </a:xfrm>
            <a:custGeom>
              <a:avLst/>
              <a:gdLst/>
              <a:ahLst/>
              <a:cxnLst/>
              <a:rect r="r" b="b" t="t" l="l"/>
              <a:pathLst>
                <a:path h="2423160" w="2423160">
                  <a:moveTo>
                    <a:pt x="2423160" y="2353310"/>
                  </a:moveTo>
                  <a:cubicBezTo>
                    <a:pt x="2423160" y="2391410"/>
                    <a:pt x="2391410" y="2423160"/>
                    <a:pt x="2353310" y="2423160"/>
                  </a:cubicBezTo>
                  <a:lnTo>
                    <a:pt x="69850" y="2423160"/>
                  </a:lnTo>
                  <a:cubicBezTo>
                    <a:pt x="31750" y="2423160"/>
                    <a:pt x="0" y="2391410"/>
                    <a:pt x="0" y="2353310"/>
                  </a:cubicBezTo>
                  <a:lnTo>
                    <a:pt x="0" y="69850"/>
                  </a:lnTo>
                  <a:cubicBezTo>
                    <a:pt x="0" y="31750"/>
                    <a:pt x="31750" y="0"/>
                    <a:pt x="69850" y="0"/>
                  </a:cubicBezTo>
                  <a:lnTo>
                    <a:pt x="2353310" y="0"/>
                  </a:lnTo>
                  <a:cubicBezTo>
                    <a:pt x="2391410" y="0"/>
                    <a:pt x="2423160" y="31750"/>
                    <a:pt x="2423160" y="69850"/>
                  </a:cubicBezTo>
                  <a:lnTo>
                    <a:pt x="2423160" y="2353310"/>
                  </a:lnTo>
                  <a:close/>
                </a:path>
              </a:pathLst>
            </a:custGeom>
            <a:blipFill>
              <a:blip r:embed="rId7"/>
              <a:stretch>
                <a:fillRect l="-56382" t="0" r="-56382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159500" y="4008120"/>
              <a:ext cx="2423160" cy="2423160"/>
            </a:xfrm>
            <a:custGeom>
              <a:avLst/>
              <a:gdLst/>
              <a:ahLst/>
              <a:cxnLst/>
              <a:rect r="r" b="b" t="t" l="l"/>
              <a:pathLst>
                <a:path h="2423160" w="2423160">
                  <a:moveTo>
                    <a:pt x="2423160" y="2353310"/>
                  </a:moveTo>
                  <a:cubicBezTo>
                    <a:pt x="2423160" y="2391410"/>
                    <a:pt x="2391410" y="2423160"/>
                    <a:pt x="2353310" y="2423160"/>
                  </a:cubicBezTo>
                  <a:lnTo>
                    <a:pt x="69850" y="2423160"/>
                  </a:lnTo>
                  <a:cubicBezTo>
                    <a:pt x="31750" y="2423160"/>
                    <a:pt x="0" y="2391410"/>
                    <a:pt x="0" y="2353310"/>
                  </a:cubicBezTo>
                  <a:lnTo>
                    <a:pt x="0" y="69850"/>
                  </a:lnTo>
                  <a:cubicBezTo>
                    <a:pt x="0" y="31750"/>
                    <a:pt x="31750" y="0"/>
                    <a:pt x="69850" y="0"/>
                  </a:cubicBezTo>
                  <a:lnTo>
                    <a:pt x="2353310" y="0"/>
                  </a:lnTo>
                  <a:cubicBezTo>
                    <a:pt x="2391410" y="0"/>
                    <a:pt x="2423160" y="31750"/>
                    <a:pt x="2423160" y="69850"/>
                  </a:cubicBezTo>
                  <a:lnTo>
                    <a:pt x="2423160" y="2353310"/>
                  </a:lnTo>
                  <a:close/>
                </a:path>
              </a:pathLst>
            </a:custGeom>
            <a:blipFill>
              <a:blip r:embed="rId8"/>
              <a:stretch>
                <a:fillRect l="-63314" t="0" r="-63314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7155" y="2402235"/>
            <a:ext cx="11585079" cy="880021"/>
            <a:chOff x="0" y="0"/>
            <a:chExt cx="15446772" cy="11733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46772" cy="1173362"/>
            </a:xfrm>
            <a:custGeom>
              <a:avLst/>
              <a:gdLst/>
              <a:ahLst/>
              <a:cxnLst/>
              <a:rect r="r" b="b" t="t" l="l"/>
              <a:pathLst>
                <a:path h="1173362" w="15446772">
                  <a:moveTo>
                    <a:pt x="0" y="0"/>
                  </a:moveTo>
                  <a:lnTo>
                    <a:pt x="15446772" y="0"/>
                  </a:lnTo>
                  <a:lnTo>
                    <a:pt x="15446772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5446772" cy="12305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Demonstration: Gradio User Interface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1047155" y="3880694"/>
            <a:ext cx="5098702" cy="3151138"/>
          </a:xfrm>
          <a:custGeom>
            <a:avLst/>
            <a:gdLst/>
            <a:ahLst/>
            <a:cxnLst/>
            <a:rect r="r" b="b" t="t" l="l"/>
            <a:pathLst>
              <a:path h="3151138" w="5098702">
                <a:moveTo>
                  <a:pt x="0" y="0"/>
                </a:moveTo>
                <a:lnTo>
                  <a:pt x="5098702" y="0"/>
                </a:lnTo>
                <a:lnTo>
                  <a:pt x="5098702" y="3151137"/>
                </a:lnTo>
                <a:lnTo>
                  <a:pt x="0" y="3151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3" r="0" b="-53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47155" y="7405836"/>
            <a:ext cx="5098702" cy="478780"/>
            <a:chOff x="0" y="0"/>
            <a:chExt cx="6798270" cy="6383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98270" cy="638373"/>
            </a:xfrm>
            <a:custGeom>
              <a:avLst/>
              <a:gdLst/>
              <a:ahLst/>
              <a:cxnLst/>
              <a:rect r="r" b="b" t="t" l="l"/>
              <a:pathLst>
                <a:path h="638373" w="6798270">
                  <a:moveTo>
                    <a:pt x="0" y="0"/>
                  </a:moveTo>
                  <a:lnTo>
                    <a:pt x="6798270" y="0"/>
                  </a:lnTo>
                  <a:lnTo>
                    <a:pt x="6798270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6798270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Question dropdown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6594574" y="3880694"/>
            <a:ext cx="5098702" cy="3151138"/>
          </a:xfrm>
          <a:custGeom>
            <a:avLst/>
            <a:gdLst/>
            <a:ahLst/>
            <a:cxnLst/>
            <a:rect r="r" b="b" t="t" l="l"/>
            <a:pathLst>
              <a:path h="3151138" w="5098702">
                <a:moveTo>
                  <a:pt x="0" y="0"/>
                </a:moveTo>
                <a:lnTo>
                  <a:pt x="5098702" y="0"/>
                </a:lnTo>
                <a:lnTo>
                  <a:pt x="5098702" y="3151137"/>
                </a:lnTo>
                <a:lnTo>
                  <a:pt x="0" y="3151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3" r="0" b="-53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594574" y="7405836"/>
            <a:ext cx="5098702" cy="478780"/>
            <a:chOff x="0" y="0"/>
            <a:chExt cx="6798270" cy="6383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98270" cy="638373"/>
            </a:xfrm>
            <a:custGeom>
              <a:avLst/>
              <a:gdLst/>
              <a:ahLst/>
              <a:cxnLst/>
              <a:rect r="r" b="b" t="t" l="l"/>
              <a:pathLst>
                <a:path h="638373" w="6798270">
                  <a:moveTo>
                    <a:pt x="0" y="0"/>
                  </a:moveTo>
                  <a:lnTo>
                    <a:pt x="6798270" y="0"/>
                  </a:lnTo>
                  <a:lnTo>
                    <a:pt x="6798270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6798270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Generated answers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12141994" y="3880694"/>
            <a:ext cx="5098851" cy="3151286"/>
          </a:xfrm>
          <a:custGeom>
            <a:avLst/>
            <a:gdLst/>
            <a:ahLst/>
            <a:cxnLst/>
            <a:rect r="r" b="b" t="t" l="l"/>
            <a:pathLst>
              <a:path h="3151286" w="5098851">
                <a:moveTo>
                  <a:pt x="0" y="0"/>
                </a:moveTo>
                <a:lnTo>
                  <a:pt x="5098851" y="0"/>
                </a:lnTo>
                <a:lnTo>
                  <a:pt x="5098851" y="3151286"/>
                </a:lnTo>
                <a:lnTo>
                  <a:pt x="0" y="3151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2" r="0" b="-52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141994" y="7405985"/>
            <a:ext cx="5098851" cy="478780"/>
            <a:chOff x="0" y="0"/>
            <a:chExt cx="6798468" cy="6383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98468" cy="638373"/>
            </a:xfrm>
            <a:custGeom>
              <a:avLst/>
              <a:gdLst/>
              <a:ahLst/>
              <a:cxnLst/>
              <a:rect r="r" b="b" t="t" l="l"/>
              <a:pathLst>
                <a:path h="638373" w="6798468">
                  <a:moveTo>
                    <a:pt x="0" y="0"/>
                  </a:moveTo>
                  <a:lnTo>
                    <a:pt x="6798468" y="0"/>
                  </a:lnTo>
                  <a:lnTo>
                    <a:pt x="67984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6798468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ROUGE scores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9379" y="3356602"/>
            <a:ext cx="15269640" cy="1984778"/>
            <a:chOff x="0" y="0"/>
            <a:chExt cx="20359520" cy="26463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59520" cy="2646371"/>
            </a:xfrm>
            <a:custGeom>
              <a:avLst/>
              <a:gdLst/>
              <a:ahLst/>
              <a:cxnLst/>
              <a:rect r="r" b="b" t="t" l="l"/>
              <a:pathLst>
                <a:path h="2646371" w="20359520">
                  <a:moveTo>
                    <a:pt x="0" y="0"/>
                  </a:moveTo>
                  <a:lnTo>
                    <a:pt x="20359520" y="0"/>
                  </a:lnTo>
                  <a:lnTo>
                    <a:pt x="20359520" y="2646371"/>
                  </a:lnTo>
                  <a:lnTo>
                    <a:pt x="0" y="26463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0359520" cy="270352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Challenges &amp; Limitations: Addressing the Gaps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7155" y="5568404"/>
            <a:ext cx="4910732" cy="478780"/>
            <a:chOff x="0" y="0"/>
            <a:chExt cx="6547643" cy="6383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47643" cy="638373"/>
            </a:xfrm>
            <a:custGeom>
              <a:avLst/>
              <a:gdLst/>
              <a:ahLst/>
              <a:cxnLst/>
              <a:rect r="r" b="b" t="t" l="l"/>
              <a:pathLst>
                <a:path h="638373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6547643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File validation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97266" y="5568404"/>
            <a:ext cx="4910732" cy="478780"/>
            <a:chOff x="0" y="0"/>
            <a:chExt cx="6547643" cy="6383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47643" cy="638373"/>
            </a:xfrm>
            <a:custGeom>
              <a:avLst/>
              <a:gdLst/>
              <a:ahLst/>
              <a:cxnLst/>
              <a:rect r="r" b="b" t="t" l="l"/>
              <a:pathLst>
                <a:path h="638373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6547643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Performance bottlenecks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347376" y="5568404"/>
            <a:ext cx="4910732" cy="478780"/>
            <a:chOff x="0" y="0"/>
            <a:chExt cx="6547643" cy="6383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47643" cy="638373"/>
            </a:xfrm>
            <a:custGeom>
              <a:avLst/>
              <a:gdLst/>
              <a:ahLst/>
              <a:cxnLst/>
              <a:rect r="r" b="b" t="t" l="l"/>
              <a:pathLst>
                <a:path h="638373" w="6547643">
                  <a:moveTo>
                    <a:pt x="0" y="0"/>
                  </a:moveTo>
                  <a:lnTo>
                    <a:pt x="6547643" y="0"/>
                  </a:lnTo>
                  <a:lnTo>
                    <a:pt x="654764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547643" cy="7336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Evaluation limitations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1C4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00C3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905155" y="2819698"/>
            <a:ext cx="9335691" cy="1760041"/>
            <a:chOff x="0" y="0"/>
            <a:chExt cx="12447588" cy="23467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47588" cy="2346722"/>
            </a:xfrm>
            <a:custGeom>
              <a:avLst/>
              <a:gdLst/>
              <a:ahLst/>
              <a:cxnLst/>
              <a:rect r="r" b="b" t="t" l="l"/>
              <a:pathLst>
                <a:path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447588" cy="24038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Future Improvements: Next Steps in Development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7905155" y="5028456"/>
            <a:ext cx="703064" cy="703064"/>
          </a:xfrm>
          <a:custGeom>
            <a:avLst/>
            <a:gdLst/>
            <a:ahLst/>
            <a:cxnLst/>
            <a:rect r="r" b="b" t="t" l="l"/>
            <a:pathLst>
              <a:path h="703064" w="703064">
                <a:moveTo>
                  <a:pt x="0" y="0"/>
                </a:moveTo>
                <a:lnTo>
                  <a:pt x="703064" y="0"/>
                </a:lnTo>
                <a:lnTo>
                  <a:pt x="703064" y="703064"/>
                </a:lnTo>
                <a:lnTo>
                  <a:pt x="0" y="703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905155" y="6030665"/>
            <a:ext cx="2812703" cy="957560"/>
            <a:chOff x="0" y="0"/>
            <a:chExt cx="3750270" cy="12767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50270" cy="1276747"/>
            </a:xfrm>
            <a:custGeom>
              <a:avLst/>
              <a:gdLst/>
              <a:ahLst/>
              <a:cxnLst/>
              <a:rect r="r" b="b" t="t" l="l"/>
              <a:pathLst>
                <a:path h="1276747" w="3750270">
                  <a:moveTo>
                    <a:pt x="0" y="0"/>
                  </a:moveTo>
                  <a:lnTo>
                    <a:pt x="3750270" y="0"/>
                  </a:lnTo>
                  <a:lnTo>
                    <a:pt x="3750270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3750270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Deployment: FastAPI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11166574" y="5028456"/>
            <a:ext cx="703064" cy="703064"/>
          </a:xfrm>
          <a:custGeom>
            <a:avLst/>
            <a:gdLst/>
            <a:ahLst/>
            <a:cxnLst/>
            <a:rect r="r" b="b" t="t" l="l"/>
            <a:pathLst>
              <a:path h="703064" w="703064">
                <a:moveTo>
                  <a:pt x="0" y="0"/>
                </a:moveTo>
                <a:lnTo>
                  <a:pt x="703063" y="0"/>
                </a:lnTo>
                <a:lnTo>
                  <a:pt x="703063" y="703064"/>
                </a:lnTo>
                <a:lnTo>
                  <a:pt x="0" y="7030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166574" y="6030665"/>
            <a:ext cx="2812702" cy="957560"/>
            <a:chOff x="0" y="0"/>
            <a:chExt cx="3750270" cy="12767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50270" cy="1276747"/>
            </a:xfrm>
            <a:custGeom>
              <a:avLst/>
              <a:gdLst/>
              <a:ahLst/>
              <a:cxnLst/>
              <a:rect r="r" b="b" t="t" l="l"/>
              <a:pathLst>
                <a:path h="1276747" w="3750270">
                  <a:moveTo>
                    <a:pt x="0" y="0"/>
                  </a:moveTo>
                  <a:lnTo>
                    <a:pt x="3750270" y="0"/>
                  </a:lnTo>
                  <a:lnTo>
                    <a:pt x="3750270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3750270" cy="1371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Code management: VS Code &amp; GitHub</a:t>
              </a:r>
            </a:p>
          </p:txBody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14427994" y="5028456"/>
            <a:ext cx="703212" cy="703212"/>
          </a:xfrm>
          <a:custGeom>
            <a:avLst/>
            <a:gdLst/>
            <a:ahLst/>
            <a:cxnLst/>
            <a:rect r="r" b="b" t="t" l="l"/>
            <a:pathLst>
              <a:path h="703212" w="703212">
                <a:moveTo>
                  <a:pt x="0" y="0"/>
                </a:moveTo>
                <a:lnTo>
                  <a:pt x="703212" y="0"/>
                </a:lnTo>
                <a:lnTo>
                  <a:pt x="703212" y="703213"/>
                </a:lnTo>
                <a:lnTo>
                  <a:pt x="0" y="7032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427994" y="6030814"/>
            <a:ext cx="2812851" cy="1436340"/>
            <a:chOff x="0" y="0"/>
            <a:chExt cx="3750468" cy="19151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750468" cy="1915120"/>
            </a:xfrm>
            <a:custGeom>
              <a:avLst/>
              <a:gdLst/>
              <a:ahLst/>
              <a:cxnLst/>
              <a:rect r="r" b="b" t="t" l="l"/>
              <a:pathLst>
                <a:path h="1915120" w="3750468">
                  <a:moveTo>
                    <a:pt x="0" y="0"/>
                  </a:moveTo>
                  <a:lnTo>
                    <a:pt x="3750468" y="0"/>
                  </a:lnTo>
                  <a:lnTo>
                    <a:pt x="3750468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3750468" cy="20103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9E1FF"/>
                  </a:solidFill>
                  <a:latin typeface="Martel Sans Light"/>
                  <a:ea typeface="Martel Sans Light"/>
                  <a:cs typeface="Martel Sans Light"/>
                  <a:sym typeface="Martel Sans Light"/>
                </a:rPr>
                <a:t>Model inference speed: GPU-based inference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DAGfrKf7ai4</dc:identifier>
  <dcterms:modified xsi:type="dcterms:W3CDTF">2011-08-01T06:04:30Z</dcterms:modified>
  <cp:revision>1</cp:revision>
  <dc:title>Climate-Finance-RAG-System-Using-LLMs (2).pptx</dc:title>
</cp:coreProperties>
</file>